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60" r:id="rId21"/>
    <p:sldId id="265" r:id="rId22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9FDA"/>
    <a:srgbClr val="F15D34"/>
    <a:srgbClr val="FF8B00"/>
    <a:srgbClr val="072542"/>
    <a:srgbClr val="3F3F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156" y="43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41772"/>
            <a:ext cx="77724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7B45-4B99-4753-8013-8044F859FB2B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98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7B45-4B99-4753-8013-8044F859FB2B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11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4"/>
            <a:ext cx="1971675" cy="43588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273844"/>
            <a:ext cx="5800725" cy="435887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7B45-4B99-4753-8013-8044F859FB2B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216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7B45-4B99-4753-8013-8044F859FB2B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646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5"/>
            <a:ext cx="7886700" cy="213955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7B45-4B99-4753-8013-8044F859FB2B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758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7B45-4B99-4753-8013-8044F859FB2B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204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5"/>
            <a:ext cx="7886700" cy="9941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260872"/>
            <a:ext cx="3887391" cy="61793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1878806"/>
            <a:ext cx="3887391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7B45-4B99-4753-8013-8044F859FB2B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714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7B45-4B99-4753-8013-8044F859FB2B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792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7B45-4B99-4753-8013-8044F859FB2B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945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70"/>
            <a:ext cx="4629150" cy="365521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7B45-4B99-4753-8013-8044F859FB2B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400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70"/>
            <a:ext cx="4629150" cy="365521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7B45-4B99-4753-8013-8044F859FB2B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417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5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1A7B45-4B99-4753-8013-8044F859FB2B}" type="datetimeFigureOut">
              <a:rPr lang="en-US" smtClean="0"/>
              <a:pPr/>
              <a:t>10/27/2018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03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uth0.com/" TargetMode="External"/><Relationship Id="rId2" Type="http://schemas.openxmlformats.org/officeDocument/2006/relationships/hyperlink" Target="https://identityserver.io/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emf"/><Relationship Id="rId4" Type="http://schemas.openxmlformats.org/officeDocument/2006/relationships/hyperlink" Target="https://developer.okta.co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tillery.io/" TargetMode="External"/><Relationship Id="rId2" Type="http://schemas.openxmlformats.org/officeDocument/2006/relationships/hyperlink" Target="https://loader.io/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emf"/><Relationship Id="rId4" Type="http://schemas.openxmlformats.org/officeDocument/2006/relationships/hyperlink" Target="https://gatling.io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enapis.org/" TargetMode="External"/><Relationship Id="rId2" Type="http://schemas.openxmlformats.org/officeDocument/2006/relationships/hyperlink" Target="http://swagger.io/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hyperlink" Target="https://github.com/stefanprodan/AspNetCoreRateLimit" TargetMode="Externa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newrelic.com/" TargetMode="External"/><Relationship Id="rId7" Type="http://schemas.openxmlformats.org/officeDocument/2006/relationships/image" Target="../media/image3.emf"/><Relationship Id="rId2" Type="http://schemas.openxmlformats.org/officeDocument/2006/relationships/hyperlink" Target="https://github.com/warden-stack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runscope.com/" TargetMode="External"/><Relationship Id="rId5" Type="http://schemas.openxmlformats.org/officeDocument/2006/relationships/hyperlink" Target="https://www.monitis.com/" TargetMode="External"/><Relationship Id="rId4" Type="http://schemas.openxmlformats.org/officeDocument/2006/relationships/hyperlink" Target="https://stackify.com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github.com/v3/" TargetMode="External"/><Relationship Id="rId13" Type="http://schemas.openxmlformats.org/officeDocument/2006/relationships/image" Target="../media/image3.emf"/><Relationship Id="rId3" Type="http://schemas.openxmlformats.org/officeDocument/2006/relationships/hyperlink" Target="https://ionwg.org/" TargetMode="External"/><Relationship Id="rId7" Type="http://schemas.openxmlformats.org/officeDocument/2006/relationships/hyperlink" Target="https://dev.twitter.com/rest/public" TargetMode="External"/><Relationship Id="rId12" Type="http://schemas.openxmlformats.org/officeDocument/2006/relationships/hyperlink" Target="https://github.com/miroslavpopovic/production-ready-apis-sample-2.2" TargetMode="External"/><Relationship Id="rId2" Type="http://schemas.openxmlformats.org/officeDocument/2006/relationships/hyperlink" Target="https://github.com/Microsoft/api-guidelines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graphql.org/" TargetMode="External"/><Relationship Id="rId11" Type="http://schemas.openxmlformats.org/officeDocument/2006/relationships/hyperlink" Target="https://github.com/nbarbettini/BeautifulRestApi" TargetMode="External"/><Relationship Id="rId5" Type="http://schemas.openxmlformats.org/officeDocument/2006/relationships/hyperlink" Target="http://json-schema.org/" TargetMode="External"/><Relationship Id="rId10" Type="http://schemas.openxmlformats.org/officeDocument/2006/relationships/hyperlink" Target="https://www.twilio.com/docs/api/rest" TargetMode="External"/><Relationship Id="rId4" Type="http://schemas.openxmlformats.org/officeDocument/2006/relationships/hyperlink" Target="http://jsonapi.org/" TargetMode="External"/><Relationship Id="rId9" Type="http://schemas.openxmlformats.org/officeDocument/2006/relationships/hyperlink" Target="https://stripe.com/docs/api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iroslavpopovic.com/" TargetMode="External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twitter.com/miroslavpopovic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twitter.com/miroslavpopovic" TargetMode="External"/><Relationship Id="rId5" Type="http://schemas.openxmlformats.org/officeDocument/2006/relationships/hyperlink" Target="https://miroslavpopovic.com/" TargetMode="External"/><Relationship Id="rId4" Type="http://schemas.openxmlformats.org/officeDocument/2006/relationships/image" Target="../media/image8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hyperlink" Target="https://blogs.msdn.microsoft.com/webdev/2018/05/30/asp-net-core-2-1-0-now-available/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hyperlink" Target="https://blogs.msdn.microsoft.com/webdev/2018/10/17/asp-net-core-2-2-0-preview3-now-available/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7C3380DC-1BC6-354F-AFBA-800BF4EFE513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7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72542"/>
                </a:solidFill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32D397E5-418D-AB40-99FE-A52D8F2BB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4700" y="1466477"/>
            <a:ext cx="5054600" cy="1054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9EA0C736-89A5-144B-9C85-10377DB07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1" y="4578818"/>
            <a:ext cx="1143000" cy="215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530E4DCC-9C4E-0C48-80E5-71F4253DD194}"/>
              </a:ext>
            </a:extLst>
          </p:cNvPr>
          <p:cNvSpPr txBox="1"/>
          <p:nvPr/>
        </p:nvSpPr>
        <p:spPr>
          <a:xfrm>
            <a:off x="3675570" y="4347198"/>
            <a:ext cx="17928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Powered by</a:t>
            </a:r>
          </a:p>
        </p:txBody>
      </p:sp>
    </p:spTree>
    <p:extLst>
      <p:ext uri="{BB962C8B-B14F-4D97-AF65-F5344CB8AC3E}">
        <p14:creationId xmlns:p14="http://schemas.microsoft.com/office/powerpoint/2010/main" val="979095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Security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755747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OAuth 2.0</a:t>
            </a:r>
          </a:p>
          <a:p>
            <a:pPr lvl="1"/>
            <a:r>
              <a:rPr lang="en-US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Token </a:t>
            </a:r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based authentication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Server 4</a:t>
            </a: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https://identityserver.io</a:t>
            </a:r>
            <a:r>
              <a:rPr lang="en-US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/</a:t>
            </a:r>
            <a:r>
              <a:rPr lang="sr-Latn-BA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lang="en-US" sz="20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Third party</a:t>
            </a: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Auth0 - </a:t>
            </a:r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https://auth0.com</a:t>
            </a:r>
            <a:r>
              <a:rPr lang="en-US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/</a:t>
            </a:r>
            <a:r>
              <a:rPr lang="sr-Latn-BA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0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Okta - </a:t>
            </a:r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https://developer.okta.com</a:t>
            </a:r>
            <a:r>
              <a:rPr lang="en-US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/</a:t>
            </a:r>
            <a:r>
              <a:rPr lang="sr-Latn-BA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0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709742" y="1378895"/>
            <a:ext cx="433165" cy="306467"/>
          </a:xfrm>
          <a:prstGeom prst="roundRect">
            <a:avLst/>
          </a:prstGeom>
          <a:solidFill>
            <a:srgbClr val="299FDA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sr-Latn-BA" sz="1200" b="1" dirty="0" smtClean="0">
                <a:solidFill>
                  <a:schemeClr val="bg1"/>
                </a:solidFill>
              </a:rPr>
              <a:t>2.1</a:t>
            </a:r>
            <a:endParaRPr lang="en-US" sz="1200" b="1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654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Testing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755747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 testing &amp; Integration testing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Manual testing</a:t>
            </a:r>
          </a:p>
          <a:p>
            <a:pPr lvl="1"/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Tools (Postman, Fiddler…)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Stress/load testing</a:t>
            </a:r>
          </a:p>
          <a:p>
            <a:pPr lvl="1"/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https://loader.io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/</a:t>
            </a:r>
            <a:r>
              <a:rPr lang="sr-Latn-BA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https://artillery.io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/</a:t>
            </a:r>
            <a:r>
              <a:rPr lang="sr-Latn-BA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https://gatling.io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/</a:t>
            </a:r>
            <a:r>
              <a:rPr lang="sr-Latn-BA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  <a:endParaRPr lang="en-US" sz="24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483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Documentation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755747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http://swagger.io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/</a:t>
            </a:r>
            <a:r>
              <a:rPr lang="sr-Latn-BA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</a:t>
            </a:r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https://www.openapis.org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/</a:t>
            </a:r>
            <a:r>
              <a:rPr lang="sr-Latn-BA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4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Swagger -&gt; Open API Specification 3.0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 framework</a:t>
            </a:r>
          </a:p>
          <a:p>
            <a:pPr lvl="1"/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Docs</a:t>
            </a:r>
          </a:p>
          <a:p>
            <a:pPr lvl="1"/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Define an API</a:t>
            </a:r>
          </a:p>
          <a:p>
            <a:pPr lvl="1"/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Automate API testing</a:t>
            </a:r>
          </a:p>
          <a:p>
            <a:pPr lvl="1"/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generation</a:t>
            </a:r>
          </a:p>
          <a:p>
            <a:pPr lvl="1"/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  <a:endParaRPr lang="en-US" sz="24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r-Latn-BA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 Analyzers - </a:t>
            </a:r>
            <a:r>
              <a:rPr lang="sr-Latn-BA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n-US" altLang="en-US" sz="2000" dirty="0" err="1" smtClean="0">
                <a:latin typeface="Arial Unicode MS" panose="020B0604020202020204" pitchFamily="34" charset="-128"/>
              </a:rPr>
              <a:t>icrosoft.A</a:t>
            </a:r>
            <a:r>
              <a:rPr lang="sr-Latn-BA" altLang="en-US" sz="2000" dirty="0" smtClean="0">
                <a:latin typeface="Arial Unicode MS" panose="020B0604020202020204" pitchFamily="34" charset="-128"/>
              </a:rPr>
              <a:t>sp</a:t>
            </a:r>
            <a:r>
              <a:rPr lang="en-US" altLang="en-US" sz="2000" dirty="0" smtClean="0">
                <a:latin typeface="Arial Unicode MS" panose="020B0604020202020204" pitchFamily="34" charset="-128"/>
              </a:rPr>
              <a:t>N</a:t>
            </a:r>
            <a:r>
              <a:rPr lang="sr-Latn-BA" altLang="en-US" sz="2000" dirty="0" smtClean="0">
                <a:latin typeface="Arial Unicode MS" panose="020B0604020202020204" pitchFamily="34" charset="-128"/>
              </a:rPr>
              <a:t>et</a:t>
            </a:r>
            <a:r>
              <a:rPr lang="en-US" altLang="en-US" sz="2000" dirty="0" err="1" smtClean="0">
                <a:latin typeface="Arial Unicode MS" panose="020B0604020202020204" pitchFamily="34" charset="-128"/>
              </a:rPr>
              <a:t>Core.M</a:t>
            </a:r>
            <a:r>
              <a:rPr lang="sr-Latn-BA" altLang="en-US" sz="2000" dirty="0" smtClean="0">
                <a:latin typeface="Arial Unicode MS" panose="020B0604020202020204" pitchFamily="34" charset="-128"/>
              </a:rPr>
              <a:t>vc</a:t>
            </a:r>
            <a:r>
              <a:rPr lang="en-US" altLang="en-US" sz="2000" dirty="0" smtClean="0">
                <a:latin typeface="Arial Unicode MS" panose="020B0604020202020204" pitchFamily="34" charset="-128"/>
              </a:rPr>
              <a:t>.</a:t>
            </a:r>
            <a:r>
              <a:rPr lang="en-US" altLang="en-US" sz="2000" dirty="0" err="1" smtClean="0">
                <a:latin typeface="Arial Unicode MS" panose="020B0604020202020204" pitchFamily="34" charset="-128"/>
              </a:rPr>
              <a:t>Api.Analyzers</a:t>
            </a:r>
            <a:r>
              <a:rPr lang="en-US" altLang="en-US" sz="700" dirty="0" smtClean="0"/>
              <a:t> </a:t>
            </a:r>
            <a:endParaRPr lang="sr-Latn-BA" sz="2400" dirty="0" smtClean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Swashbuckle or </a:t>
            </a:r>
            <a:r>
              <a:rPr lang="en-US" sz="2400" dirty="0" err="1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NSwag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Swagger UI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023476" y="1755823"/>
            <a:ext cx="433165" cy="306467"/>
          </a:xfrm>
          <a:prstGeom prst="roundRect">
            <a:avLst/>
          </a:prstGeom>
          <a:solidFill>
            <a:srgbClr val="299FDA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sr-Latn-BA" sz="1200" b="1" dirty="0" smtClean="0">
                <a:solidFill>
                  <a:schemeClr val="bg1"/>
                </a:solidFill>
              </a:rPr>
              <a:t>2.1</a:t>
            </a:r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6580050" y="1755822"/>
            <a:ext cx="433165" cy="306467"/>
          </a:xfrm>
          <a:prstGeom prst="roundRect">
            <a:avLst/>
          </a:prstGeom>
          <a:solidFill>
            <a:srgbClr val="299FDA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sr-Latn-BA" sz="1200" b="1" dirty="0" smtClean="0">
                <a:solidFill>
                  <a:schemeClr val="bg1"/>
                </a:solidFill>
              </a:rPr>
              <a:t>2.2</a:t>
            </a:r>
            <a:endParaRPr lang="en-US" sz="1200" b="1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>
          <a:xfrm>
            <a:off x="7569789" y="4333652"/>
            <a:ext cx="433165" cy="306467"/>
          </a:xfrm>
          <a:prstGeom prst="roundRect">
            <a:avLst/>
          </a:prstGeom>
          <a:solidFill>
            <a:srgbClr val="299FDA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sr-Latn-BA" sz="1200" b="1" dirty="0" smtClean="0">
                <a:solidFill>
                  <a:schemeClr val="bg1"/>
                </a:solidFill>
              </a:rPr>
              <a:t>2.2</a:t>
            </a:r>
            <a:endParaRPr lang="en-US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3654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F31A0C30-51E1-8242-B532-68DB5DFF0CD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7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72542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4000" cy="5715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267385"/>
            <a:ext cx="5313484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sr-Latn-BA" sz="36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Rainbows and unicorns</a:t>
            </a:r>
            <a:endParaRPr lang="en-US" sz="36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11817" y="4835723"/>
            <a:ext cx="63321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Image source: http://koisuruwakaduma-deri.info/rainbows-and-unicorns-wallpaper/</a:t>
            </a:r>
          </a:p>
        </p:txBody>
      </p:sp>
    </p:spTree>
    <p:extLst>
      <p:ext uri="{BB962C8B-B14F-4D97-AF65-F5344CB8AC3E}">
        <p14:creationId xmlns:p14="http://schemas.microsoft.com/office/powerpoint/2010/main" val="1156358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Usage limiting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755747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 per token</a:t>
            </a: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middleware or action filter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github.com/stefanprodan/AspNetCoreRateLimit</a:t>
            </a:r>
            <a:r>
              <a:rPr lang="sr-Latn-BA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4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 per Client IP</a:t>
            </a: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 per Client ID header</a:t>
            </a:r>
          </a:p>
          <a:p>
            <a:endParaRPr lang="en-US" sz="24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916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Versioning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755747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URL</a:t>
            </a:r>
          </a:p>
          <a:p>
            <a:pPr lvl="1"/>
            <a:r>
              <a:rPr lang="en-US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2000" dirty="0" err="1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</a:t>
            </a:r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/v2/games/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Query string</a:t>
            </a: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2000" dirty="0" err="1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</a:t>
            </a:r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2000" dirty="0" err="1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games?api-version</a:t>
            </a:r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=2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 request header</a:t>
            </a:r>
          </a:p>
          <a:p>
            <a:pPr lvl="1"/>
            <a:r>
              <a:rPr lang="en-US" sz="2000" dirty="0" err="1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</a:t>
            </a:r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-version: 2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Accept header</a:t>
            </a: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Accept: application/</a:t>
            </a:r>
            <a:r>
              <a:rPr lang="en-US" sz="2000" dirty="0" err="1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json;v</a:t>
            </a:r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=2</a:t>
            </a:r>
          </a:p>
          <a:p>
            <a:r>
              <a:rPr lang="en-US" sz="2400" dirty="0" err="1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Microsoft.AspNetCore.Mvc.Versioning</a:t>
            </a:r>
            <a:endParaRPr lang="en-US" sz="24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Supports all types, query string by default (?</a:t>
            </a:r>
            <a:r>
              <a:rPr lang="en-US" sz="2000" dirty="0" err="1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</a:t>
            </a:r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-version=2)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849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8510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Monitoring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8424203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Simple logging – errors, logs</a:t>
            </a:r>
          </a:p>
          <a:p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Performance tracking</a:t>
            </a:r>
          </a:p>
          <a:p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Usage tracking</a:t>
            </a:r>
          </a:p>
          <a:p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Azure – Azure Monitor, Application Insights, Log </a:t>
            </a:r>
            <a:r>
              <a:rPr lang="en-US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Analytics…</a:t>
            </a:r>
            <a:endParaRPr lang="sr-Latn-BA" sz="2000" dirty="0" smtClean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r-Latn-BA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ASP.NET Core Health Checks</a:t>
            </a:r>
            <a:endParaRPr lang="en-US" sz="20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Warden, open-source, cross-platform health checks </a:t>
            </a:r>
          </a:p>
          <a:p>
            <a:pPr lvl="1"/>
            <a:r>
              <a:rPr lang="en-US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</a:t>
            </a:r>
            <a:r>
              <a:rPr lang="en-US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://</a:t>
            </a:r>
            <a:r>
              <a:rPr lang="en-US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github.com/warden-stack</a:t>
            </a:r>
            <a:r>
              <a:rPr lang="sr-Latn-BA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Third-party monitoring services</a:t>
            </a:r>
          </a:p>
          <a:p>
            <a:pPr lvl="1"/>
            <a:r>
              <a:rPr lang="en-US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https://newrelic.com</a:t>
            </a:r>
            <a:r>
              <a:rPr lang="en-US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/</a:t>
            </a:r>
            <a:r>
              <a:rPr lang="sr-Latn-BA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https://stackify.com</a:t>
            </a:r>
            <a:r>
              <a:rPr lang="en-US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/</a:t>
            </a:r>
            <a:r>
              <a:rPr lang="sr-Latn-BA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https://www.monitis.com</a:t>
            </a:r>
            <a:r>
              <a:rPr lang="en-US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/</a:t>
            </a:r>
            <a:r>
              <a:rPr lang="sr-Latn-BA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https://www.runscope.com</a:t>
            </a:r>
            <a:r>
              <a:rPr lang="en-US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/</a:t>
            </a:r>
            <a:r>
              <a:rPr lang="sr-Latn-BA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4017696" y="2593313"/>
            <a:ext cx="433165" cy="306467"/>
          </a:xfrm>
          <a:prstGeom prst="roundRect">
            <a:avLst/>
          </a:prstGeom>
          <a:solidFill>
            <a:srgbClr val="299FDA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sr-Latn-BA" sz="1200" b="1" dirty="0" smtClean="0">
                <a:solidFill>
                  <a:schemeClr val="bg1"/>
                </a:solidFill>
              </a:rPr>
              <a:t>2.2</a:t>
            </a:r>
            <a:endParaRPr lang="en-US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3190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F31A0C30-51E1-8242-B532-68DB5DFF0CD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7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72542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6616" y="2248585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BA" sz="36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Closing up</a:t>
            </a:r>
            <a:endParaRPr lang="en-US" sz="36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4BC97959-7058-9848-80F4-B7C0D6668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13930"/>
            <a:ext cx="2407920" cy="26295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BCECAB14-3230-FC42-ABB7-EEB61EA99A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0608" y="0"/>
            <a:ext cx="3763392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9072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Summary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755747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Basics – REST, ASP.NET Core 2.2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Best practices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Security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Testing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Documentation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Limiting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Versioning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Monitoring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0142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Further reading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8010769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</a:t>
            </a:r>
            <a:r>
              <a:rPr lang="en-US" sz="16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github.com/Microsoft/api-guidelines</a:t>
            </a:r>
            <a:r>
              <a:rPr lang="sr-Latn-BA" sz="16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6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 err="1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Specifi</a:t>
            </a:r>
            <a:r>
              <a:rPr lang="sr-Latn-BA" sz="16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cations</a:t>
            </a:r>
            <a:endParaRPr lang="en-US" sz="16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HATEOAS – Hypermedia as the Engine of Application State</a:t>
            </a:r>
          </a:p>
          <a:p>
            <a:pPr lvl="1"/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https://ionwg.org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/</a:t>
            </a:r>
            <a:r>
              <a:rPr lang="sr-Latn-BA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ION Hypermedia Type</a:t>
            </a:r>
          </a:p>
          <a:p>
            <a:pPr lvl="1"/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http://jsonapi.org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/</a:t>
            </a:r>
            <a:r>
              <a:rPr lang="sr-Latn-BA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 API Specification</a:t>
            </a:r>
          </a:p>
          <a:p>
            <a:pPr lvl="1"/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http://json-schema.org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/</a:t>
            </a:r>
            <a:r>
              <a:rPr lang="sr-Latn-BA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 (Hyper-)Schema...</a:t>
            </a:r>
          </a:p>
          <a:p>
            <a:pPr lvl="1"/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http://graphql.org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/</a:t>
            </a:r>
            <a:r>
              <a:rPr lang="sr-Latn-BA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400" dirty="0" err="1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GraphQL</a:t>
            </a:r>
            <a:endParaRPr lang="en-US" sz="14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APIs</a:t>
            </a:r>
          </a:p>
          <a:p>
            <a:pPr lvl="1"/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https://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dev.twitter.com/rest/public</a:t>
            </a:r>
            <a:r>
              <a:rPr lang="sr-Latn-BA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Twitter REST</a:t>
            </a:r>
          </a:p>
          <a:p>
            <a:pPr lvl="1"/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https://developer.github.com/v3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/</a:t>
            </a:r>
            <a:r>
              <a:rPr lang="sr-Latn-BA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 REST / v4 </a:t>
            </a:r>
            <a:r>
              <a:rPr lang="en-US" sz="1400" dirty="0" err="1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GraphQL</a:t>
            </a:r>
            <a:endParaRPr lang="en-US" sz="14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https://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stripe.com/docs/api</a:t>
            </a:r>
            <a:r>
              <a:rPr lang="sr-Latn-BA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Stripe</a:t>
            </a:r>
          </a:p>
          <a:p>
            <a:pPr lvl="1"/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10"/>
              </a:rPr>
              <a:t>https://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10"/>
              </a:rPr>
              <a:t>www.twilio.com/docs/api/rest</a:t>
            </a:r>
            <a:r>
              <a:rPr lang="sr-Latn-BA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Twilio</a:t>
            </a:r>
          </a:p>
          <a:p>
            <a:r>
              <a:rPr lang="en-US" sz="16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11"/>
              </a:rPr>
              <a:t>https://</a:t>
            </a:r>
            <a:r>
              <a:rPr lang="en-US" sz="16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11"/>
              </a:rPr>
              <a:t>github.com/nbarbettini/BeautifulRestApi</a:t>
            </a:r>
            <a:r>
              <a:rPr lang="sr-Latn-BA" sz="16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6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samples and video course</a:t>
            </a:r>
          </a:p>
          <a:p>
            <a:endParaRPr lang="en-US" sz="16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12"/>
              </a:rPr>
              <a:t>https://</a:t>
            </a:r>
            <a:r>
              <a:rPr lang="en-US" sz="16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12"/>
              </a:rPr>
              <a:t>github.com/miroslavpopovic/production-ready-apis-sample-2.2</a:t>
            </a:r>
            <a:r>
              <a:rPr lang="sr-Latn-BA" sz="16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6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574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 txBox="1">
            <a:spLocks/>
          </p:cNvSpPr>
          <p:nvPr/>
        </p:nvSpPr>
        <p:spPr>
          <a:xfrm>
            <a:off x="150757" y="1647315"/>
            <a:ext cx="4126470" cy="144392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r-Latn-BA" sz="3200" dirty="0" smtClean="0">
                <a:solidFill>
                  <a:srgbClr val="299FD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Building production-ready APIs with ASP.NET Core 2.2</a:t>
            </a:r>
            <a:endParaRPr lang="en-US" sz="3200" dirty="0">
              <a:solidFill>
                <a:srgbClr val="299FD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150757" y="3367963"/>
            <a:ext cx="4126470" cy="67354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r-Latn-BA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Miroslav Popović</a:t>
            </a:r>
            <a:endParaRPr lang="en-US" sz="24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19CD13F9-2239-2F48-9431-53E7943A4656}"/>
              </a:ext>
            </a:extLst>
          </p:cNvPr>
          <p:cNvSpPr/>
          <p:nvPr/>
        </p:nvSpPr>
        <p:spPr>
          <a:xfrm>
            <a:off x="4277227" y="0"/>
            <a:ext cx="4866773" cy="5143500"/>
          </a:xfrm>
          <a:prstGeom prst="rect">
            <a:avLst/>
          </a:prstGeom>
          <a:solidFill>
            <a:srgbClr val="299F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72542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335CC714-DB7F-7944-9631-A0F3B5F277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296" y="207150"/>
            <a:ext cx="1778082" cy="37080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60120" y="4476941"/>
            <a:ext cx="24432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BA" sz="1400" dirty="0" smtClean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https://miroslavpopovic.com</a:t>
            </a:r>
            <a:r>
              <a:rPr lang="sr-Latn-B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sr-Latn-BA" sz="1400" dirty="0" smtClean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@miroslavpopovic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5236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27349E72-4938-3843-B422-BC9DB126E270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7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7254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="" xmlns:a16="http://schemas.microsoft.com/office/drawing/2014/main" id="{FADDBA4C-E2F3-D74B-A094-0E0CD5C7F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720" y="2826970"/>
            <a:ext cx="6431280" cy="23165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0E116F3A-FB05-3440-A534-5108055BAE7F}"/>
              </a:ext>
            </a:extLst>
          </p:cNvPr>
          <p:cNvSpPr txBox="1"/>
          <p:nvPr/>
        </p:nvSpPr>
        <p:spPr>
          <a:xfrm>
            <a:off x="566616" y="1636606"/>
            <a:ext cx="8010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Thank you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="" xmlns:a16="http://schemas.microsoft.com/office/drawing/2014/main" id="{CFE38660-29F6-0545-9AD9-16181F6AE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1" y="3039129"/>
            <a:ext cx="1143000" cy="215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49D4CA46-3E68-DC45-814F-FA4DDFBFE3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886110" cy="19100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69907B09-F1A4-DC49-AA9F-1DBF21EF5F23}"/>
              </a:ext>
            </a:extLst>
          </p:cNvPr>
          <p:cNvSpPr txBox="1"/>
          <p:nvPr/>
        </p:nvSpPr>
        <p:spPr>
          <a:xfrm>
            <a:off x="3675570" y="2807509"/>
            <a:ext cx="17928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Powered by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8605" y="4215188"/>
            <a:ext cx="233551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BA" sz="1400" dirty="0" smtClean="0">
                <a:solidFill>
                  <a:schemeClr val="bg1"/>
                </a:solidFill>
              </a:rPr>
              <a:t>Miroslav Popović</a:t>
            </a:r>
          </a:p>
          <a:p>
            <a:r>
              <a:rPr lang="sr-Latn-BA" sz="1400" dirty="0" smtClean="0">
                <a:solidFill>
                  <a:schemeClr val="bg1"/>
                </a:solidFill>
                <a:hlinkClick r:id="rId5"/>
              </a:rPr>
              <a:t>https://miroslavpopovic.com</a:t>
            </a:r>
            <a:r>
              <a:rPr lang="sr-Latn-BA" sz="1400" dirty="0" smtClean="0">
                <a:solidFill>
                  <a:schemeClr val="bg1"/>
                </a:solidFill>
              </a:rPr>
              <a:t> </a:t>
            </a:r>
          </a:p>
          <a:p>
            <a:r>
              <a:rPr lang="sr-Latn-BA" sz="1400" dirty="0" smtClean="0">
                <a:solidFill>
                  <a:schemeClr val="bg1"/>
                </a:solidFill>
                <a:hlinkClick r:id="rId6"/>
              </a:rPr>
              <a:t>@miroslavpopovic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79031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322BD822-F638-E94F-AA56-A468B6E4C2D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15D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8B0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="" xmlns:a16="http://schemas.microsoft.com/office/drawing/2014/main" id="{9775BC93-2DB5-E54F-AAAE-F64279C02517}"/>
              </a:ext>
            </a:extLst>
          </p:cNvPr>
          <p:cNvSpPr/>
          <p:nvPr/>
        </p:nvSpPr>
        <p:spPr>
          <a:xfrm>
            <a:off x="611746" y="1498235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Ocenite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predavanje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kako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bismo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izabrali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najboljeg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predavača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Sinergiji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18!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Popunite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konferencijsku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anketu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učestvujte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velikoj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nagradnoj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igri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="" xmlns:a16="http://schemas.microsoft.com/office/drawing/2014/main" id="{99F6FA86-A4CB-EF4F-8EA5-073A075D4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296" y="207150"/>
            <a:ext cx="1778000" cy="381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="" xmlns:a16="http://schemas.microsoft.com/office/drawing/2014/main" id="{DCC78EDF-96F3-834A-BEFD-9532BDDA5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5471" y="512293"/>
            <a:ext cx="6184900" cy="47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178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F31A0C30-51E1-8242-B532-68DB5DFF0CD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7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72542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6616" y="2248585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BA" sz="36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Introduction</a:t>
            </a:r>
            <a:endParaRPr lang="en-US" sz="36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4BC97959-7058-9848-80F4-B7C0D6668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13930"/>
            <a:ext cx="2407920" cy="26295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BCECAB14-3230-FC42-ABB7-EEB61EA99A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0608" y="0"/>
            <a:ext cx="3763392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176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REST(ful)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7557477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REST</a:t>
            </a: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architecture type that’s using the existing web infrastructure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RESTful</a:t>
            </a: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services that implement REST architecture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Web resources – identified </a:t>
            </a:r>
            <a:r>
              <a:rPr lang="en-US" sz="240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with URL address</a:t>
            </a:r>
            <a:endParaRPr lang="en-US" sz="2400" dirty="0">
              <a:solidFill>
                <a:srgbClr val="072542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HTTP verbs – GET, POST, PUT, DELETE, PATCH…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JSON or XML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Strict and pragmatic approach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759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ASP.NET Core Benefits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755747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Performance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Cross-platform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Dependency injection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Middleware / action filters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Routing (conventions and attributes)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Content negotiation (JSON, XML,…)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Configuration (environment specific, user </a:t>
            </a:r>
            <a:r>
              <a:rPr lang="en-US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secrets</a:t>
            </a:r>
            <a:r>
              <a:rPr lang="sr-Latn-BA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...</a:t>
            </a:r>
            <a:r>
              <a:rPr lang="en-US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)</a:t>
            </a:r>
            <a:endParaRPr lang="en-US" sz="2400" dirty="0">
              <a:solidFill>
                <a:srgbClr val="072542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Logging</a:t>
            </a:r>
            <a:endParaRPr lang="en-US" sz="2400" dirty="0">
              <a:solidFill>
                <a:srgbClr val="072542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245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ASP.NET Core 2.1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7557477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„</a:t>
            </a:r>
            <a:r>
              <a:rPr lang="en-US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Making </a:t>
            </a:r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MVC into an opinionated, forward-thinking, batteries included framework for HTTP </a:t>
            </a:r>
            <a:r>
              <a:rPr lang="en-US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APIs</a:t>
            </a:r>
            <a:r>
              <a:rPr lang="sr-Latn-BA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“</a:t>
            </a:r>
          </a:p>
          <a:p>
            <a:pPr lvl="1"/>
            <a:r>
              <a:rPr lang="sr-Latn-BA" sz="20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HTTPS </a:t>
            </a:r>
            <a:r>
              <a:rPr lang="sr-Latn-BA" sz="20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by default</a:t>
            </a:r>
          </a:p>
          <a:p>
            <a:pPr lvl="1"/>
            <a:r>
              <a:rPr lang="sr-Latn-BA" sz="2000" dirty="0" smtClean="0">
                <a:solidFill>
                  <a:srgbClr val="072542"/>
                </a:solidFill>
                <a:latin typeface="Consolas" panose="020B0609020204030204" pitchFamily="49" charset="0"/>
                <a:cs typeface="Arial" pitchFamily="34" charset="0"/>
              </a:rPr>
              <a:t>[</a:t>
            </a:r>
            <a:r>
              <a:rPr lang="sr-Latn-BA" sz="2000" dirty="0">
                <a:solidFill>
                  <a:srgbClr val="072542"/>
                </a:solidFill>
                <a:latin typeface="Consolas" panose="020B0609020204030204" pitchFamily="49" charset="0"/>
                <a:cs typeface="Arial" pitchFamily="34" charset="0"/>
              </a:rPr>
              <a:t>ApiController]</a:t>
            </a:r>
          </a:p>
          <a:p>
            <a:pPr lvl="1"/>
            <a:r>
              <a:rPr lang="sr-Latn-BA" sz="2000" dirty="0" smtClean="0">
                <a:solidFill>
                  <a:srgbClr val="072542"/>
                </a:solidFill>
                <a:latin typeface="Consolas" panose="020B0609020204030204" pitchFamily="49" charset="0"/>
                <a:cs typeface="Arial" pitchFamily="34" charset="0"/>
              </a:rPr>
              <a:t>ActionResult&lt;T</a:t>
            </a:r>
            <a:r>
              <a:rPr lang="sr-Latn-BA" sz="2000" dirty="0">
                <a:solidFill>
                  <a:srgbClr val="072542"/>
                </a:solidFill>
                <a:latin typeface="Consolas" panose="020B0609020204030204" pitchFamily="49" charset="0"/>
                <a:cs typeface="Arial" pitchFamily="34" charset="0"/>
              </a:rPr>
              <a:t>&gt;</a:t>
            </a:r>
          </a:p>
          <a:p>
            <a:pPr lvl="1"/>
            <a:r>
              <a:rPr lang="sr-Latn-BA" sz="20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Kestrel </a:t>
            </a:r>
            <a:r>
              <a:rPr lang="sr-Latn-BA" sz="20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on </a:t>
            </a:r>
            <a:r>
              <a:rPr lang="sr-Latn-BA" sz="20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Sockets</a:t>
            </a:r>
            <a:endParaRPr lang="en-US" sz="2000" dirty="0">
              <a:solidFill>
                <a:srgbClr val="072542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  <a:hlinkClick r:id="rId2"/>
              </a:rPr>
              <a:t>https://blogs.msdn.microsoft.com/webdev/2018/05/30/asp-net-core-2-1-0-now-available</a:t>
            </a:r>
            <a:r>
              <a:rPr lang="en-US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  <a:hlinkClick r:id="rId2"/>
              </a:rPr>
              <a:t>/</a:t>
            </a:r>
            <a:r>
              <a:rPr lang="sr-Latn-BA" sz="240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 </a:t>
            </a:r>
            <a:endParaRPr lang="en-US" sz="2400" dirty="0">
              <a:solidFill>
                <a:srgbClr val="072542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200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ASP.NET Core 2.2 (preview 3)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755747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API Conventions</a:t>
            </a:r>
          </a:p>
          <a:p>
            <a:r>
              <a:rPr lang="sr-Latn-BA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API Analyzers</a:t>
            </a:r>
            <a:endParaRPr lang="sr-Latn-BA" sz="2400" dirty="0">
              <a:solidFill>
                <a:srgbClr val="072542"/>
              </a:solidFill>
              <a:latin typeface="Arial" pitchFamily="34" charset="0"/>
              <a:cs typeface="Arial" pitchFamily="34" charset="0"/>
            </a:endParaRPr>
          </a:p>
          <a:p>
            <a:r>
              <a:rPr lang="sr-Latn-BA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HTTP/2 in Kestrel</a:t>
            </a:r>
          </a:p>
          <a:p>
            <a:r>
              <a:rPr lang="sr-Latn-BA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Health </a:t>
            </a:r>
            <a:r>
              <a:rPr lang="sr-Latn-BA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Checks</a:t>
            </a:r>
          </a:p>
          <a:p>
            <a:r>
              <a:rPr lang="sr-Latn-BA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Endpoint Routing</a:t>
            </a:r>
          </a:p>
          <a:p>
            <a:r>
              <a:rPr lang="sr-Latn-BA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HTTP/REPL</a:t>
            </a:r>
            <a:endParaRPr lang="sr-Latn-BA" sz="2400" dirty="0">
              <a:solidFill>
                <a:srgbClr val="072542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  <a:hlinkClick r:id="rId2"/>
              </a:rPr>
              <a:t>https</a:t>
            </a:r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  <a:hlinkClick r:id="rId2"/>
              </a:rPr>
              <a:t>://blogs.msdn.microsoft.com/webdev/2018/10/17/asp-net-core-2-2-0-preview3-now-available</a:t>
            </a:r>
            <a:r>
              <a:rPr lang="en-US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  <a:hlinkClick r:id="rId2"/>
              </a:rPr>
              <a:t>/</a:t>
            </a:r>
            <a:r>
              <a:rPr lang="sr-Latn-BA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 </a:t>
            </a:r>
            <a:endParaRPr lang="en-US" sz="2400" dirty="0">
              <a:solidFill>
                <a:srgbClr val="072542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="" xmlns:a16="http://schemas.microsoft.com/office/drawing/2014/main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029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="" xmlns:a16="http://schemas.microsoft.com/office/drawing/2014/main" id="{F31A0C30-51E1-8242-B532-68DB5DFF0CD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7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72542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6616" y="2248585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BA" sz="36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Production-ready?</a:t>
            </a:r>
            <a:endParaRPr lang="en-US" sz="36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4BC97959-7058-9848-80F4-B7C0D6668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13930"/>
            <a:ext cx="2407920" cy="26295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BCECAB14-3230-FC42-ABB7-EEB61EA99A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0608" y="0"/>
            <a:ext cx="3763392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04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Best practices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755747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2400" dirty="0">
                <a:solidFill>
                  <a:srgbClr val="072542"/>
                </a:solidFill>
                <a:latin typeface="Consolas" panose="020B0609020204030204" pitchFamily="49" charset="0"/>
                <a:cs typeface="Arial" pitchFamily="34" charset="0"/>
              </a:rPr>
              <a:t>IActionResult, ActionResult&lt;T&gt;</a:t>
            </a:r>
          </a:p>
          <a:p>
            <a:r>
              <a:rPr lang="sr-Latn-BA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View Models</a:t>
            </a:r>
          </a:p>
          <a:p>
            <a:r>
              <a:rPr lang="sr-Latn-BA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Model / input validation</a:t>
            </a:r>
          </a:p>
          <a:p>
            <a:r>
              <a:rPr lang="sr-Latn-BA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Exception handling</a:t>
            </a:r>
          </a:p>
          <a:p>
            <a:r>
              <a:rPr lang="sr-Latn-BA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Logging</a:t>
            </a:r>
          </a:p>
          <a:p>
            <a:r>
              <a:rPr lang="sr-Latn-BA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Custom response object</a:t>
            </a:r>
          </a:p>
          <a:p>
            <a:r>
              <a:rPr lang="sr-Latn-BA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Paging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702389" y="1406816"/>
            <a:ext cx="433165" cy="306467"/>
          </a:xfrm>
          <a:prstGeom prst="roundRect">
            <a:avLst/>
          </a:prstGeom>
          <a:solidFill>
            <a:srgbClr val="299FDA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sr-Latn-BA" sz="1200" b="1" dirty="0" smtClean="0">
                <a:solidFill>
                  <a:schemeClr val="bg1"/>
                </a:solidFill>
              </a:rPr>
              <a:t>2.1</a:t>
            </a:r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791050" y="2145549"/>
            <a:ext cx="433165" cy="306467"/>
          </a:xfrm>
          <a:prstGeom prst="roundRect">
            <a:avLst/>
          </a:prstGeom>
          <a:solidFill>
            <a:srgbClr val="299FDA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sr-Latn-BA" sz="1200" b="1" dirty="0" smtClean="0">
                <a:solidFill>
                  <a:schemeClr val="bg1"/>
                </a:solidFill>
              </a:rPr>
              <a:t>2.1</a:t>
            </a:r>
            <a:endParaRPr lang="en-US" sz="1200" b="1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="" xmlns:a16="http://schemas.microsoft.com/office/drawing/2014/main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673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nergija18-presentation-template-wide" id="{EDB0C29D-6445-D643-9538-609FCAC7C800}" vid="{3C1D40B6-3232-2948-A625-E8633DC8821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Sinergija18-presentation-template-wide</Template>
  <TotalTime>259</TotalTime>
  <Words>544</Words>
  <Application>Microsoft Office PowerPoint</Application>
  <PresentationFormat>On-screen Show (16:9)</PresentationFormat>
  <Paragraphs>153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 Unicode MS</vt:lpstr>
      <vt:lpstr>Arial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Miroslav Popovic</dc:creator>
  <cp:lastModifiedBy>Miroslav Popovic</cp:lastModifiedBy>
  <cp:revision>31</cp:revision>
  <dcterms:created xsi:type="dcterms:W3CDTF">2018-10-21T08:31:19Z</dcterms:created>
  <dcterms:modified xsi:type="dcterms:W3CDTF">2018-10-27T16:48:14Z</dcterms:modified>
</cp:coreProperties>
</file>

<file path=docProps/thumbnail.jpeg>
</file>